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0" r:id="rId4"/>
    <p:sldId id="263" r:id="rId5"/>
    <p:sldId id="264" r:id="rId6"/>
    <p:sldId id="266" r:id="rId7"/>
    <p:sldId id="268" r:id="rId8"/>
    <p:sldId id="270" r:id="rId9"/>
    <p:sldId id="274" r:id="rId10"/>
    <p:sldId id="272" r:id="rId11"/>
    <p:sldId id="258" r:id="rId12"/>
    <p:sldId id="276" r:id="rId13"/>
    <p:sldId id="278" r:id="rId14"/>
    <p:sldId id="280" r:id="rId15"/>
    <p:sldId id="282" r:id="rId16"/>
    <p:sldId id="284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880E-1497-4231-80A9-6837A519509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2B60-C0C6-4BED-8C9C-119978EC7A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7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3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25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63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8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7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58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58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17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48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63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48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00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455994-35C7-4786-9FCC-9E14C76FA2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58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28303"/>
            <a:ext cx="9966960" cy="3627023"/>
          </a:xfrm>
        </p:spPr>
        <p:txBody>
          <a:bodyPr/>
          <a:lstStyle/>
          <a:p>
            <a:r>
              <a:rPr lang="pl-PL" sz="6000" dirty="0">
                <a:solidFill>
                  <a:srgbClr val="C00000"/>
                </a:solidFill>
              </a:rPr>
              <a:t>Wiem Jakie Podatki zasilają budżet gminy?</a:t>
            </a:r>
            <a:br>
              <a:rPr lang="pl-PL" sz="6000" dirty="0">
                <a:solidFill>
                  <a:srgbClr val="C00000"/>
                </a:solidFill>
              </a:rPr>
            </a:br>
            <a:r>
              <a:rPr lang="pl-PL" sz="6000" dirty="0">
                <a:solidFill>
                  <a:srgbClr val="C00000"/>
                </a:solidFill>
              </a:rPr>
              <a:t>Znam się na finansach!</a:t>
            </a:r>
            <a:br>
              <a:rPr lang="pl-PL" sz="3500" dirty="0"/>
            </a:br>
            <a:endParaRPr lang="pl-PL" sz="3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0524" y="5160361"/>
            <a:ext cx="10077996" cy="95358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dirty="0"/>
              <a:t>WEBQUEST JEST PRZEZNACZONY DLA KLAS SZKOŁY POLICEALNEJ O KIERUNKU ADMINISTRACYJNYM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823" y="0"/>
            <a:ext cx="3918857" cy="1332411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34" y="254111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2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4" y="981023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4" y="1632860"/>
            <a:ext cx="10398034" cy="4911632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200" dirty="0"/>
              <a:t>Pamiętajcie, aby Wasza praca była staranna i  estetyczna, zawierała elementy graficzne, zachęcała do zapoznania się z jej treścią.</a:t>
            </a:r>
          </a:p>
          <a:p>
            <a:r>
              <a:rPr lang="pl-PL" sz="3200" dirty="0"/>
              <a:t>Starajcie się należycie wykonać powierzone Wam zadania. Każdy z Was powinien pracować na wspólny efekt końcowy. </a:t>
            </a:r>
          </a:p>
          <a:p>
            <a:r>
              <a:rPr lang="pl-PL" sz="3200" dirty="0"/>
              <a:t>Po zakończeniu pracy zaprezentujcie jej efekty Waszym kolegom i nauczycielowi. Odpowiedzcie na ewentualne ich pytania. Podzielcie się swoimi uwagami.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732" y="-23617"/>
            <a:ext cx="2730137" cy="16328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869" y="14263"/>
            <a:ext cx="4794069" cy="1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326573"/>
            <a:ext cx="10058400" cy="5878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914400"/>
            <a:ext cx="10058400" cy="5035730"/>
          </a:xfrm>
          <a:solidFill>
            <a:srgbClr val="C0E399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000" dirty="0"/>
              <a:t>http://www.komorniki.pl/asp/pl_start.asp?typ=14&amp;menu=39&amp;strona=1&amp;schemat=2</a:t>
            </a:r>
          </a:p>
          <a:p>
            <a:pPr marL="0" indent="0">
              <a:buNone/>
            </a:pPr>
            <a:r>
              <a:rPr lang="pl-PL" sz="3000" dirty="0"/>
              <a:t>https://gazeta.sgh.waw.pl/?q=po-prostu-ekonomia/ktore-podatki-zasilaja-budzet-samorzadu-terytorialnego</a:t>
            </a:r>
          </a:p>
          <a:p>
            <a:pPr marL="0" indent="0">
              <a:buNone/>
            </a:pPr>
            <a:r>
              <a:rPr lang="pl-PL" sz="3000" dirty="0"/>
              <a:t>https://www.podatki.gov.pl/podatki-i-oplaty-lokalne</a:t>
            </a:r>
          </a:p>
          <a:p>
            <a:pPr marL="0" indent="0">
              <a:buNone/>
            </a:pPr>
            <a:r>
              <a:rPr lang="pl-PL" sz="3000" dirty="0"/>
              <a:t>https://samorzad.infor.pl/sektor/finanse/podatki_i_oplaty/693280,Podatki-i-oplaty-lokalne.html</a:t>
            </a:r>
          </a:p>
          <a:p>
            <a:pPr marL="0" indent="0">
              <a:buNone/>
            </a:pPr>
            <a:r>
              <a:rPr lang="pl-PL" sz="3200" dirty="0"/>
              <a:t>https://ksiegowosc.infor.pl/tematy/podatki-i-oplaty-lokalne/</a:t>
            </a:r>
          </a:p>
          <a:p>
            <a:pPr marL="0" indent="0">
              <a:buNone/>
            </a:pPr>
            <a:r>
              <a:rPr lang="pl-PL" sz="3200" dirty="0"/>
              <a:t>http://www.przepisy.gofin.pl/przepisy,2,21,56,467,,,ustawa-z-dnia-12011991-r-o-podatkach-i-oplatach-lokalnych.html</a:t>
            </a:r>
            <a:endParaRPr lang="pl-PL" sz="3000" dirty="0"/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273" y="5146766"/>
            <a:ext cx="3278777" cy="13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81019"/>
              </p:ext>
            </p:extLst>
          </p:nvPr>
        </p:nvGraphicFramePr>
        <p:xfrm>
          <a:off x="209006" y="548642"/>
          <a:ext cx="11721737" cy="56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76759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9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23535"/>
              </p:ext>
            </p:extLst>
          </p:nvPr>
        </p:nvGraphicFramePr>
        <p:xfrm>
          <a:off x="559838" y="1959430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64342" y="600894"/>
            <a:ext cx="3161212" cy="7445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776" y="156755"/>
            <a:ext cx="2690949" cy="18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49945" y="580572"/>
            <a:ext cx="10580912" cy="5210628"/>
          </a:xfrm>
          <a:solidFill>
            <a:srgbClr val="C4E59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Jakie korzyści osiągnęliście z realizacji tego projektu?</a:t>
            </a:r>
          </a:p>
          <a:p>
            <a:pPr marL="514350" indent="-514350">
              <a:buClrTx/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Poszerzyliście swoją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wiedzę </a:t>
            </a:r>
            <a:r>
              <a:rPr lang="pl-PL" sz="2800" dirty="0">
                <a:latin typeface="Trebuchet MS" panose="020B0603020202020204" pitchFamily="34" charset="0"/>
              </a:rPr>
              <a:t>na temat podatków i opłat lokalnych.</a:t>
            </a:r>
            <a:endParaRPr lang="pl-PL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tx1"/>
              </a:buClr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Mogliście zastosować w praktyce swoją wiedzę i umiejętności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analizowania informacji i przepisów prawnych.</a:t>
            </a:r>
          </a:p>
          <a:p>
            <a:pPr marL="514350" indent="-514350">
              <a:buClrTx/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Tx/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54" y="5029200"/>
            <a:ext cx="3554185" cy="18288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549" y="5055326"/>
            <a:ext cx="2801259" cy="18505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44" y="5077097"/>
            <a:ext cx="2841895" cy="17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6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52697" y="404949"/>
            <a:ext cx="11207931" cy="5675811"/>
          </a:xfrm>
          <a:solidFill>
            <a:srgbClr val="C0E3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514350" indent="-514350">
              <a:buClrTx/>
              <a:buSzPct val="140000"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wykorzystywać Internet jako źródło informacji. </a:t>
            </a:r>
          </a:p>
          <a:p>
            <a:pPr marL="514350" indent="-514350"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spcBef>
                <a:spcPts val="600"/>
              </a:spcBef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wyrazić swoje opinie  </a:t>
            </a:r>
          </a:p>
          <a:p>
            <a:pPr marL="0" indent="0">
              <a:spcBef>
                <a:spcPts val="600"/>
              </a:spcBef>
              <a:buClrTx/>
              <a:buSzPct val="140000"/>
              <a:buNone/>
            </a:pPr>
            <a:r>
              <a:rPr lang="pl-PL" sz="2700" dirty="0">
                <a:latin typeface="Trebuchet MS" panose="020B0603020202020204" pitchFamily="34" charset="0"/>
              </a:rPr>
              <a:t>     oraz </a:t>
            </a: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wysłuchać opinii </a:t>
            </a:r>
            <a:r>
              <a:rPr lang="pl-PL" sz="2700" dirty="0">
                <a:latin typeface="Trebuchet MS" panose="020B0603020202020204" pitchFamily="34" charset="0"/>
              </a:rPr>
              <a:t>i </a:t>
            </a: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pomysłów </a:t>
            </a:r>
          </a:p>
          <a:p>
            <a:pPr marL="0" indent="0">
              <a:spcBef>
                <a:spcPts val="600"/>
              </a:spcBef>
              <a:buClrTx/>
              <a:buSzPct val="140000"/>
              <a:buNone/>
            </a:pPr>
            <a:r>
              <a:rPr lang="pl-PL" sz="2700" dirty="0">
                <a:latin typeface="Trebuchet MS" panose="020B0603020202020204" pitchFamily="34" charset="0"/>
              </a:rPr>
              <a:t>     </a:t>
            </a: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3847" r="2652" b="19230"/>
          <a:stretch/>
        </p:blipFill>
        <p:spPr>
          <a:xfrm>
            <a:off x="6152606" y="3487783"/>
            <a:ext cx="5408022" cy="25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2318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44583" y="986971"/>
            <a:ext cx="10698480" cy="5370286"/>
          </a:xfrm>
          <a:solidFill>
            <a:srgbClr val="C0E399"/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600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0090" y="4062549"/>
            <a:ext cx="4715693" cy="23992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/>
          <a:srcRect b="16848"/>
          <a:stretch/>
        </p:blipFill>
        <p:spPr>
          <a:xfrm>
            <a:off x="1508882" y="4781006"/>
            <a:ext cx="3010867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1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5" y="232230"/>
            <a:ext cx="11059885" cy="6400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22514" y="872307"/>
            <a:ext cx="11059886" cy="5358676"/>
          </a:xfrm>
          <a:solidFill>
            <a:srgbClr val="C0E399"/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685" y="4637312"/>
            <a:ext cx="4101737" cy="22337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045" y="4637312"/>
            <a:ext cx="3213464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9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51635-D07E-4605-8762-386F24DC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22" y="236644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015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1136469"/>
            <a:ext cx="10058400" cy="5035731"/>
          </a:xfrm>
          <a:solidFill>
            <a:srgbClr val="C0E399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/>
              <a:t>WITAJCIE !</a:t>
            </a:r>
            <a:r>
              <a:rPr lang="pl-PL" sz="3000" b="1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sz="3000" dirty="0">
                <a:sym typeface="Wingdings" panose="05000000000000000000" pitchFamily="2" charset="2"/>
              </a:rPr>
              <a:t>Doskonale wiecie, że jako obywatele mamy obowiązek opłacać różne podatki. Część z nich zasila budżet państwa, a część stanowi źródło dochodów jednostek samorządu terytorialnego.  </a:t>
            </a:r>
          </a:p>
          <a:p>
            <a:pPr marL="0" indent="0">
              <a:buNone/>
            </a:pPr>
            <a:r>
              <a:rPr lang="pl-PL" sz="3000" dirty="0"/>
              <a:t>Podstawowymi jednostkami samorządu terytorialnego są </a:t>
            </a:r>
            <a:r>
              <a:rPr lang="pl-PL" sz="3000" b="1" dirty="0"/>
              <a:t>gminy. Wyłącznie gminy uzyskują także wpływy z podatków lokalnych. </a:t>
            </a:r>
          </a:p>
          <a:p>
            <a:pPr marL="0" indent="0">
              <a:buNone/>
            </a:pPr>
            <a:r>
              <a:rPr lang="pl-PL" sz="3000" dirty="0"/>
              <a:t>Niestety, powiaty i województwa nie mają samodzielnych dochodów podatkowych, co niekorzystnie wpływa na wykonywanie przez nich zadań i wydatkowanie środków pieniężnych.</a:t>
            </a:r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6378" y="1"/>
            <a:ext cx="419187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732826"/>
            <a:ext cx="10058400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1384663"/>
            <a:ext cx="10058400" cy="5035731"/>
          </a:xfrm>
          <a:solidFill>
            <a:srgbClr val="C0E3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/>
              <a:t>Zatem gminy mają największą samodzielność finansową spośród wszystkich samorządów terytorialnych.</a:t>
            </a:r>
          </a:p>
          <a:p>
            <a:pPr marL="0" indent="0">
              <a:buNone/>
            </a:pPr>
            <a:r>
              <a:rPr lang="pl-PL" sz="3000" dirty="0"/>
              <a:t>Każdy z Was mieszka na terenie jakiejś gminy – dużej, mniejszej lub miejskiej, wiejskiej, miejsko-wiejskiej, bogatej czy biednej. Wasi rodzice wpłacają do budżetu gminy różne podatki i opłaty. W zamian jako mieszkańcy danej gminy otrzymujecie szereg usług komunalnych, które ułatwiają Wam życie, umilą spędzanie wolnego czasu, np. dobry stan dróg, ulic, drogi rowerowe, szkoły, pływalnie, parki, obiekty kultury i sztuki, komunikacja gminna. 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0594" y="1"/>
            <a:ext cx="3107654" cy="13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Czy wiecie, że liczba i zamożność mieszkańców ma wpływ na poziom uzyskiwanych wpływów podatkowych przez gminy i jej sytuację finansową?</a:t>
            </a:r>
          </a:p>
          <a:p>
            <a:pPr marL="0" indent="0">
              <a:buNone/>
            </a:pPr>
            <a:r>
              <a:rPr lang="pl-PL" sz="3000" dirty="0"/>
              <a:t>Dlatego gminy starają się stworzyć swoim mieszkańcom jak najlepsze warunki do życia oraz zachęcić nowych mieszkańców i przedsiębiorców do inwestowania na jej terenie. </a:t>
            </a:r>
          </a:p>
          <a:p>
            <a:pPr marL="0" indent="0">
              <a:buNone/>
            </a:pPr>
            <a:r>
              <a:rPr lang="pl-PL" sz="3000" dirty="0"/>
              <a:t>Zadanie, które dla Was przygotowałam dotyczy aktualnych i interesujących zagadnień z zakresu finansów samorządów. Z pewnością poszerzy Waszą wiedzę na temat rożnych podatków i opłat lokalnych pobieranych przez gminy. </a:t>
            </a:r>
            <a:r>
              <a:rPr lang="pl-PL" sz="3000" b="1" dirty="0"/>
              <a:t>Zaczynamy!</a:t>
            </a:r>
          </a:p>
          <a:p>
            <a:pPr marL="0" indent="0">
              <a:buNone/>
            </a:pPr>
            <a:endParaRPr lang="pl-PL" sz="3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8526" y="40496"/>
            <a:ext cx="3487783" cy="11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6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239973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000" b="1" dirty="0"/>
              <a:t>Waszym zadaniem będzie przygotowanie INFORMATORA PODATNIKA dla mieszkańców Waszej gminy. Należy w nim zmieścić informacje na temat wszystkich podatków i opłat lokalnych zasilających budżet gminy. Przedstawcie także krótki opis poszczególnych podatków i opłat pobieranych przez gminę.</a:t>
            </a:r>
          </a:p>
          <a:p>
            <a:pPr marL="0" indent="0">
              <a:buNone/>
            </a:pPr>
            <a:r>
              <a:rPr lang="pl-PL" sz="3000" dirty="0"/>
              <a:t>Opracowany przez Was </a:t>
            </a:r>
            <a:r>
              <a:rPr lang="pl-PL" sz="3000" b="1" dirty="0"/>
              <a:t>INFORMATOR PODATNIKA </a:t>
            </a:r>
            <a:r>
              <a:rPr lang="pl-PL" sz="3000" dirty="0"/>
              <a:t>posłuży do rozpowszechnienia wiedzy wśród ludzi na temat podatków i opłat samorządowych.</a:t>
            </a:r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0489" b="14449"/>
          <a:stretch/>
        </p:blipFill>
        <p:spPr>
          <a:xfrm>
            <a:off x="7772399" y="0"/>
            <a:ext cx="3513909" cy="12279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b="38177"/>
          <a:stretch/>
        </p:blipFill>
        <p:spPr>
          <a:xfrm>
            <a:off x="8392885" y="5141696"/>
            <a:ext cx="2808514" cy="10892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/>
          <a:srcRect l="5689" t="9217" r="15870" b="71939"/>
          <a:stretch/>
        </p:blipFill>
        <p:spPr>
          <a:xfrm>
            <a:off x="3037111" y="5473336"/>
            <a:ext cx="5434150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223375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849087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500" b="1" dirty="0"/>
              <a:t>Informator Podatnika </a:t>
            </a:r>
            <a:r>
              <a:rPr lang="pl-PL" sz="3500" dirty="0"/>
              <a:t>może być w formie ulotki, broszury, </a:t>
            </a:r>
            <a:r>
              <a:rPr lang="pl-PL" sz="3500" dirty="0" err="1"/>
              <a:t>lapbooka</a:t>
            </a:r>
            <a:r>
              <a:rPr lang="pl-PL" sz="3500" dirty="0"/>
              <a:t>, prezentacji multimedialnej lub innej.</a:t>
            </a:r>
          </a:p>
          <a:p>
            <a:r>
              <a:rPr lang="pl-PL" sz="3500" dirty="0"/>
              <a:t>Oprócz treści </a:t>
            </a:r>
            <a:r>
              <a:rPr lang="pl-PL" sz="3500" b="1" dirty="0"/>
              <a:t>Informator</a:t>
            </a:r>
            <a:r>
              <a:rPr lang="pl-PL" sz="3500" dirty="0"/>
              <a:t> powinien dodatkowo zawierać elementy graficzne, zdjęcia, ilustracje.</a:t>
            </a:r>
          </a:p>
          <a:p>
            <a:r>
              <a:rPr lang="pl-PL" sz="3500" dirty="0"/>
              <a:t>Pomocne będą dla Was przykładowo opracowane informatory, które znajdziecie we wskazanych źródłach internetowych. </a:t>
            </a:r>
          </a:p>
          <a:p>
            <a:pPr marL="0" indent="0">
              <a:buNone/>
            </a:pPr>
            <a:r>
              <a:rPr lang="pl-PL" sz="3500" b="1" dirty="0"/>
              <a:t>Powodzenia !</a:t>
            </a:r>
          </a:p>
          <a:p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553" y="4807131"/>
            <a:ext cx="3840345" cy="19594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t="24941" r="15979"/>
          <a:stretch/>
        </p:blipFill>
        <p:spPr>
          <a:xfrm rot="16200000">
            <a:off x="4989359" y="4052366"/>
            <a:ext cx="1672046" cy="37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400" dirty="0"/>
              <a:t>Zadanie wykonacie w grupach najlepiej trzy- lub czteroosobowych.</a:t>
            </a:r>
          </a:p>
          <a:p>
            <a:pPr lvl="0"/>
            <a:r>
              <a:rPr lang="pl-PL" sz="3400" dirty="0"/>
              <a:t>W każdej grupie wybierzcie </a:t>
            </a:r>
            <a:r>
              <a:rPr lang="pl-PL" sz="3400" b="1" dirty="0"/>
              <a:t>lidera – kierownika zespołu</a:t>
            </a:r>
            <a:r>
              <a:rPr lang="pl-PL" sz="3400" dirty="0"/>
              <a:t>, który będzie wykonywał zadania przywódcze, przydzielał obowiązki, zachęcał do działania, a także będzie odpowiedzialny za końcowy efekt Waszej pracy.</a:t>
            </a:r>
          </a:p>
          <a:p>
            <a:pPr marL="0" indent="0">
              <a:buNone/>
            </a:pPr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9886" y="4231060"/>
            <a:ext cx="3944983" cy="23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pPr lvl="0"/>
            <a:r>
              <a:rPr lang="pl-PL" sz="3600" dirty="0"/>
              <a:t>Ustalcie formę i sposób wykonania </a:t>
            </a:r>
            <a:r>
              <a:rPr lang="pl-PL" sz="3600" b="1" dirty="0"/>
              <a:t>Informatora </a:t>
            </a:r>
            <a:r>
              <a:rPr lang="pl-PL" sz="3600" dirty="0"/>
              <a:t>wykorzystując programy komputerowe i materiały dostępne w Waszej klasopracowni.  </a:t>
            </a:r>
            <a:endParaRPr lang="pl-PL" sz="3500" dirty="0"/>
          </a:p>
          <a:p>
            <a:r>
              <a:rPr lang="pl-PL" sz="3500" dirty="0"/>
              <a:t>Jak wykonać ciekawy i pomysłowy </a:t>
            </a:r>
            <a:r>
              <a:rPr lang="pl-PL" sz="3500" b="1" dirty="0"/>
              <a:t>Informator Podatnika</a:t>
            </a:r>
            <a:r>
              <a:rPr lang="pl-PL" sz="3500" dirty="0"/>
              <a:t> – odpowiedzi poszukajcie w zaproponowanych przeze mnie zasobach internetowych. </a:t>
            </a:r>
          </a:p>
          <a:p>
            <a:pPr marL="0" indent="0">
              <a:buNone/>
            </a:pPr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3804" y="5074919"/>
            <a:ext cx="3056710" cy="16002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514" y="4702629"/>
            <a:ext cx="3905794" cy="19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340940"/>
            <a:ext cx="10398034" cy="62570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979714"/>
            <a:ext cx="10398034" cy="5682343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400" dirty="0"/>
              <a:t>Wyszukajcie w Internecie wszystkie rodzaje podatków i opłat zasilających budżet gminy. Opracowany przez Was Informator powinien zawierać nazwę i charakterystykę poszczególnych podatków i opłat lokalnych – czyli najważniejsze informacje jakie chcielibyście przekazać jego czytelnikom na temat dochodów podatkowych gminy.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1539" y="4493623"/>
            <a:ext cx="2774770" cy="21814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174" y="4493623"/>
            <a:ext cx="4232365" cy="21814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/>
          <a:srcRect l="1268" t="11489" r="1" b="63541"/>
          <a:stretch/>
        </p:blipFill>
        <p:spPr>
          <a:xfrm>
            <a:off x="767987" y="5048794"/>
            <a:ext cx="3631475" cy="13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92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616</TotalTime>
  <Words>1210</Words>
  <Application>Microsoft Office PowerPoint</Application>
  <PresentationFormat>Panoramiczny</PresentationFormat>
  <Paragraphs>110</Paragraphs>
  <Slides>18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 Black</vt:lpstr>
      <vt:lpstr>Calibri</vt:lpstr>
      <vt:lpstr>Rockwell</vt:lpstr>
      <vt:lpstr>Rockwell Condensed</vt:lpstr>
      <vt:lpstr>Trebuchet MS</vt:lpstr>
      <vt:lpstr>Wingdings</vt:lpstr>
      <vt:lpstr>Drewniana czcionka</vt:lpstr>
      <vt:lpstr>Arkusz</vt:lpstr>
      <vt:lpstr>Wiem Jakie Podatki zasilają budżet gminy? Znam się na finansach! </vt:lpstr>
      <vt:lpstr>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PROCES</vt:lpstr>
      <vt:lpstr>ŹRÓDŁA</vt:lpstr>
      <vt:lpstr>EWALUACJA</vt:lpstr>
      <vt:lpstr>EWALUACJA</vt:lpstr>
      <vt:lpstr>Prezentacja programu PowerPoint</vt:lpstr>
      <vt:lpstr>Prezentacja programu PowerPoint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Podatki zasilające budżet gminy.</dc:title>
  <dc:creator>ja</dc:creator>
  <cp:lastModifiedBy>Dell</cp:lastModifiedBy>
  <cp:revision>165</cp:revision>
  <dcterms:created xsi:type="dcterms:W3CDTF">2020-08-28T15:34:12Z</dcterms:created>
  <dcterms:modified xsi:type="dcterms:W3CDTF">2020-09-13T18:43:29Z</dcterms:modified>
</cp:coreProperties>
</file>